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8" r:id="rId4"/>
    <p:sldId id="257" r:id="rId5"/>
    <p:sldId id="275" r:id="rId6"/>
    <p:sldId id="259" r:id="rId7"/>
    <p:sldId id="276" r:id="rId8"/>
    <p:sldId id="260" r:id="rId9"/>
    <p:sldId id="283" r:id="rId10"/>
    <p:sldId id="261" r:id="rId11"/>
    <p:sldId id="284" r:id="rId12"/>
    <p:sldId id="262" r:id="rId13"/>
    <p:sldId id="285" r:id="rId14"/>
    <p:sldId id="263" r:id="rId15"/>
    <p:sldId id="277" r:id="rId16"/>
    <p:sldId id="264" r:id="rId17"/>
    <p:sldId id="265" r:id="rId18"/>
    <p:sldId id="286" r:id="rId19"/>
    <p:sldId id="266" r:id="rId20"/>
    <p:sldId id="267" r:id="rId21"/>
    <p:sldId id="287" r:id="rId22"/>
    <p:sldId id="268" r:id="rId23"/>
    <p:sldId id="288" r:id="rId24"/>
    <p:sldId id="269" r:id="rId25"/>
    <p:sldId id="289" r:id="rId26"/>
    <p:sldId id="270" r:id="rId27"/>
    <p:sldId id="290" r:id="rId28"/>
    <p:sldId id="271" r:id="rId29"/>
    <p:sldId id="272" r:id="rId30"/>
    <p:sldId id="273" r:id="rId31"/>
    <p:sldId id="278" r:id="rId32"/>
    <p:sldId id="279" r:id="rId33"/>
    <p:sldId id="280" r:id="rId34"/>
    <p:sldId id="281" r:id="rId35"/>
    <p:sldId id="28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499308B-1962-4D22-AEF4-E0698499F595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0F01AE5-3FC4-4CDB-A7E7-DA89B06F64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Characters and Literary Elements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Romeo and Juliet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Mercutio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 </a:t>
            </a:r>
            <a:r>
              <a:rPr lang="en-US" sz="6600" dirty="0" smtClean="0">
                <a:solidFill>
                  <a:srgbClr val="00B0F0"/>
                </a:solidFill>
              </a:rPr>
              <a:t>kinsman</a:t>
            </a:r>
            <a:r>
              <a:rPr lang="en-US" sz="6600" dirty="0" smtClean="0"/>
              <a:t> to the </a:t>
            </a:r>
            <a:r>
              <a:rPr lang="en-US" sz="6600" dirty="0" smtClean="0">
                <a:solidFill>
                  <a:srgbClr val="00B0F0"/>
                </a:solidFill>
              </a:rPr>
              <a:t>Prince</a:t>
            </a:r>
            <a:r>
              <a:rPr lang="en-US" sz="6600" dirty="0" smtClean="0"/>
              <a:t>, and Romeo’s close </a:t>
            </a:r>
            <a:r>
              <a:rPr lang="en-US" sz="6600" dirty="0" smtClean="0">
                <a:solidFill>
                  <a:srgbClr val="00B0F0"/>
                </a:solidFill>
              </a:rPr>
              <a:t>friend</a:t>
            </a:r>
            <a:r>
              <a:rPr lang="en-US" sz="6600" dirty="0" smtClean="0"/>
              <a:t>. He can be quite </a:t>
            </a:r>
            <a:r>
              <a:rPr lang="en-US" sz="6600" dirty="0" smtClean="0">
                <a:solidFill>
                  <a:srgbClr val="00B0F0"/>
                </a:solidFill>
              </a:rPr>
              <a:t>hotheaded.</a:t>
            </a:r>
            <a:endParaRPr lang="en-US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Mercutio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580" y="1752601"/>
            <a:ext cx="3715820" cy="493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38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</a:t>
            </a:r>
            <a:r>
              <a:rPr lang="en-US" sz="6000" dirty="0" smtClean="0">
                <a:solidFill>
                  <a:srgbClr val="00B0F0"/>
                </a:solidFill>
              </a:rPr>
              <a:t>woman</a:t>
            </a:r>
            <a:r>
              <a:rPr lang="en-US" sz="6000" dirty="0" smtClean="0"/>
              <a:t> who breast-fed Juliet when she was a </a:t>
            </a:r>
            <a:r>
              <a:rPr lang="en-US" sz="6000" dirty="0" smtClean="0">
                <a:solidFill>
                  <a:srgbClr val="00B0F0"/>
                </a:solidFill>
              </a:rPr>
              <a:t>baby</a:t>
            </a:r>
            <a:r>
              <a:rPr lang="en-US" sz="6000" dirty="0" smtClean="0"/>
              <a:t> and has cared for Juliet her </a:t>
            </a:r>
            <a:r>
              <a:rPr lang="en-US" sz="6000" dirty="0" smtClean="0">
                <a:solidFill>
                  <a:srgbClr val="00B0F0"/>
                </a:solidFill>
              </a:rPr>
              <a:t>entire life</a:t>
            </a:r>
            <a:r>
              <a:rPr lang="en-US" sz="6000" dirty="0" smtClean="0"/>
              <a:t>. </a:t>
            </a:r>
            <a:endParaRPr lang="en-US"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19117"/>
            <a:ext cx="3657600" cy="513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696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Tybalt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A </a:t>
            </a:r>
            <a:r>
              <a:rPr lang="en-US" sz="4400" dirty="0" smtClean="0">
                <a:solidFill>
                  <a:srgbClr val="00B0F0"/>
                </a:solidFill>
              </a:rPr>
              <a:t>Capulet</a:t>
            </a:r>
            <a:r>
              <a:rPr lang="en-US" sz="4400" dirty="0" smtClean="0"/>
              <a:t>, Juliet’s </a:t>
            </a:r>
            <a:r>
              <a:rPr lang="en-US" sz="4400" dirty="0" smtClean="0">
                <a:solidFill>
                  <a:srgbClr val="00B0F0"/>
                </a:solidFill>
              </a:rPr>
              <a:t>cousin</a:t>
            </a:r>
            <a:r>
              <a:rPr lang="en-US" sz="4400" dirty="0" smtClean="0"/>
              <a:t> on her mother’s side. </a:t>
            </a:r>
            <a:r>
              <a:rPr lang="en-US" sz="4400" dirty="0" smtClean="0">
                <a:solidFill>
                  <a:srgbClr val="00B0F0"/>
                </a:solidFill>
              </a:rPr>
              <a:t>Vain</a:t>
            </a:r>
            <a:r>
              <a:rPr lang="en-US" sz="4400" dirty="0" smtClean="0"/>
              <a:t>, fashionable, supremely aware of courtesy and the lack of it, he becomes </a:t>
            </a:r>
            <a:r>
              <a:rPr lang="en-US" sz="4400" dirty="0" smtClean="0">
                <a:solidFill>
                  <a:srgbClr val="00B0F0"/>
                </a:solidFill>
              </a:rPr>
              <a:t>aggressive</a:t>
            </a:r>
            <a:r>
              <a:rPr lang="en-US" sz="4400" dirty="0" smtClean="0"/>
              <a:t>, violent, and quick to draw his </a:t>
            </a:r>
            <a:r>
              <a:rPr lang="en-US" sz="4400" dirty="0" smtClean="0">
                <a:solidFill>
                  <a:srgbClr val="00B0F0"/>
                </a:solidFill>
              </a:rPr>
              <a:t>sword</a:t>
            </a:r>
            <a:r>
              <a:rPr lang="en-US" sz="4400" dirty="0" smtClean="0"/>
              <a:t> when he feels his </a:t>
            </a:r>
            <a:r>
              <a:rPr lang="en-US" sz="4400" dirty="0" smtClean="0">
                <a:solidFill>
                  <a:srgbClr val="00B0F0"/>
                </a:solidFill>
              </a:rPr>
              <a:t>pride</a:t>
            </a:r>
            <a:r>
              <a:rPr lang="en-US" sz="4400" dirty="0" smtClean="0"/>
              <a:t> has been injured. </a:t>
            </a:r>
            <a:endParaRPr lang="en-US" sz="4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Tybalt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87512"/>
            <a:ext cx="6705600" cy="502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870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Capulet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 </a:t>
            </a:r>
            <a:r>
              <a:rPr lang="en-US" sz="5400" dirty="0" smtClean="0">
                <a:solidFill>
                  <a:srgbClr val="00B0F0"/>
                </a:solidFill>
              </a:rPr>
              <a:t>patriarch</a:t>
            </a:r>
            <a:r>
              <a:rPr lang="en-US" sz="5400" dirty="0" smtClean="0"/>
              <a:t> of the </a:t>
            </a:r>
            <a:r>
              <a:rPr lang="en-US" sz="5400" dirty="0" smtClean="0">
                <a:solidFill>
                  <a:srgbClr val="00B0F0"/>
                </a:solidFill>
              </a:rPr>
              <a:t>Capulet</a:t>
            </a:r>
            <a:r>
              <a:rPr lang="en-US" sz="5400" dirty="0" smtClean="0"/>
              <a:t> family, father of </a:t>
            </a:r>
            <a:r>
              <a:rPr lang="en-US" sz="5400" dirty="0" smtClean="0">
                <a:solidFill>
                  <a:srgbClr val="00B0F0"/>
                </a:solidFill>
              </a:rPr>
              <a:t>Juliet</a:t>
            </a:r>
            <a:r>
              <a:rPr lang="en-US" sz="5400" dirty="0" smtClean="0"/>
              <a:t>, husband of Lady Capulet, and </a:t>
            </a:r>
            <a:r>
              <a:rPr lang="en-US" sz="5400" dirty="0" smtClean="0">
                <a:solidFill>
                  <a:srgbClr val="00B0F0"/>
                </a:solidFill>
              </a:rPr>
              <a:t>enemy</a:t>
            </a:r>
            <a:r>
              <a:rPr lang="en-US" sz="5400" dirty="0" smtClean="0"/>
              <a:t>, for unexplained reasons, of </a:t>
            </a:r>
            <a:r>
              <a:rPr lang="en-US" sz="5400" dirty="0" smtClean="0">
                <a:solidFill>
                  <a:srgbClr val="00B0F0"/>
                </a:solidFill>
              </a:rPr>
              <a:t>Montague</a:t>
            </a:r>
            <a:r>
              <a:rPr lang="en-US" sz="5400" dirty="0" smtClean="0"/>
              <a:t>. </a:t>
            </a:r>
            <a:endParaRPr lang="en-US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Lady Capulet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4800" dirty="0" smtClean="0"/>
              <a:t>Juliet’s </a:t>
            </a:r>
            <a:r>
              <a:rPr lang="en-US" sz="4800" dirty="0" smtClean="0">
                <a:solidFill>
                  <a:srgbClr val="00B0F0"/>
                </a:solidFill>
              </a:rPr>
              <a:t>mother</a:t>
            </a:r>
            <a:r>
              <a:rPr lang="en-US" sz="4800" dirty="0" smtClean="0"/>
              <a:t>. A woman who herself married </a:t>
            </a:r>
            <a:r>
              <a:rPr lang="en-US" sz="4800" dirty="0" smtClean="0">
                <a:solidFill>
                  <a:srgbClr val="00B0F0"/>
                </a:solidFill>
              </a:rPr>
              <a:t>young</a:t>
            </a:r>
            <a:r>
              <a:rPr lang="en-US" sz="4800" dirty="0" smtClean="0"/>
              <a:t> (by her own estimation she gave birth to Juliet at close to the age of fourteen), she is eager to see her daughter marry Paris.</a:t>
            </a:r>
            <a:endParaRPr lang="en-US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Lord and Lady Capulet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825" y="1774825"/>
            <a:ext cx="3300349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40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Romeo’s </a:t>
            </a:r>
            <a:r>
              <a:rPr lang="en-US" sz="4400" dirty="0" smtClean="0">
                <a:solidFill>
                  <a:srgbClr val="00B0F0"/>
                </a:solidFill>
              </a:rPr>
              <a:t>father</a:t>
            </a:r>
            <a:r>
              <a:rPr lang="en-US" sz="4400" dirty="0" smtClean="0"/>
              <a:t>, the </a:t>
            </a:r>
            <a:r>
              <a:rPr lang="en-US" sz="4400" dirty="0" smtClean="0">
                <a:solidFill>
                  <a:srgbClr val="00B0F0"/>
                </a:solidFill>
              </a:rPr>
              <a:t>patriarch</a:t>
            </a:r>
            <a:r>
              <a:rPr lang="en-US" sz="4400" dirty="0" smtClean="0"/>
              <a:t> of the </a:t>
            </a:r>
            <a:r>
              <a:rPr lang="en-US" sz="4400" dirty="0" smtClean="0">
                <a:solidFill>
                  <a:srgbClr val="00B0F0"/>
                </a:solidFill>
              </a:rPr>
              <a:t>Montague</a:t>
            </a:r>
            <a:r>
              <a:rPr lang="en-US" sz="4400" dirty="0" smtClean="0"/>
              <a:t> clan and bitter </a:t>
            </a:r>
            <a:r>
              <a:rPr lang="en-US" sz="4400" dirty="0" smtClean="0">
                <a:solidFill>
                  <a:srgbClr val="00B0F0"/>
                </a:solidFill>
              </a:rPr>
              <a:t>enemy</a:t>
            </a:r>
            <a:r>
              <a:rPr lang="en-US" sz="4400" dirty="0" smtClean="0"/>
              <a:t> of Capulet. At the beginning of the play, he is chiefly </a:t>
            </a:r>
            <a:r>
              <a:rPr lang="en-US" sz="4400" dirty="0" smtClean="0">
                <a:solidFill>
                  <a:srgbClr val="00B0F0"/>
                </a:solidFill>
              </a:rPr>
              <a:t>concerned</a:t>
            </a:r>
            <a:r>
              <a:rPr lang="en-US" sz="4400" dirty="0" smtClean="0"/>
              <a:t> about Romeo’s melancholy.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The people in the play/story.</a:t>
            </a:r>
          </a:p>
        </p:txBody>
      </p:sp>
    </p:spTree>
    <p:extLst>
      <p:ext uri="{BB962C8B-B14F-4D97-AF65-F5344CB8AC3E}">
        <p14:creationId xmlns:p14="http://schemas.microsoft.com/office/powerpoint/2010/main" val="3908901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Lady Montague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Romeo’s </a:t>
            </a:r>
            <a:r>
              <a:rPr lang="en-US" sz="6600" dirty="0" smtClean="0">
                <a:solidFill>
                  <a:srgbClr val="00B0F0"/>
                </a:solidFill>
              </a:rPr>
              <a:t>mother</a:t>
            </a:r>
            <a:r>
              <a:rPr lang="en-US" sz="6600" dirty="0" smtClean="0"/>
              <a:t>.</a:t>
            </a:r>
            <a:endParaRPr lang="en-US" sz="6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Lord and Lady Montague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9" y="1752600"/>
            <a:ext cx="810241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533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A </a:t>
            </a:r>
            <a:r>
              <a:rPr lang="en-US" sz="6000" dirty="0" smtClean="0">
                <a:solidFill>
                  <a:srgbClr val="00B0F0"/>
                </a:solidFill>
              </a:rPr>
              <a:t>kinsman</a:t>
            </a:r>
            <a:r>
              <a:rPr lang="en-US" sz="6000" dirty="0" smtClean="0"/>
              <a:t> of the </a:t>
            </a:r>
            <a:r>
              <a:rPr lang="en-US" sz="6000" dirty="0" smtClean="0">
                <a:solidFill>
                  <a:srgbClr val="00B0F0"/>
                </a:solidFill>
              </a:rPr>
              <a:t>Prince</a:t>
            </a:r>
            <a:r>
              <a:rPr lang="en-US" sz="6000" dirty="0" smtClean="0"/>
              <a:t>, and the </a:t>
            </a:r>
            <a:r>
              <a:rPr lang="en-US" sz="6000" dirty="0" smtClean="0">
                <a:solidFill>
                  <a:srgbClr val="00B0F0"/>
                </a:solidFill>
              </a:rPr>
              <a:t>suitor</a:t>
            </a:r>
            <a:r>
              <a:rPr lang="en-US" sz="6000" dirty="0" smtClean="0"/>
              <a:t> of Juliet most preferred by </a:t>
            </a:r>
            <a:r>
              <a:rPr lang="en-US" sz="6000" dirty="0" smtClean="0">
                <a:solidFill>
                  <a:srgbClr val="00B0F0"/>
                </a:solidFill>
              </a:rPr>
              <a:t>Capulet</a:t>
            </a:r>
            <a:r>
              <a:rPr lang="en-US" sz="6000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39" y="1752600"/>
            <a:ext cx="8237457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804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Benvolio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Montague’s </a:t>
            </a:r>
            <a:r>
              <a:rPr lang="en-US" sz="4800" dirty="0" smtClean="0">
                <a:solidFill>
                  <a:srgbClr val="00B0F0"/>
                </a:solidFill>
              </a:rPr>
              <a:t>nephew</a:t>
            </a:r>
            <a:r>
              <a:rPr lang="en-US" sz="4800" dirty="0" smtClean="0"/>
              <a:t>, Romeo’s </a:t>
            </a:r>
            <a:r>
              <a:rPr lang="en-US" sz="4800" dirty="0" smtClean="0">
                <a:solidFill>
                  <a:srgbClr val="00B0F0"/>
                </a:solidFill>
              </a:rPr>
              <a:t>cousin</a:t>
            </a:r>
            <a:r>
              <a:rPr lang="en-US" sz="4800" dirty="0" smtClean="0"/>
              <a:t> and thoughtful </a:t>
            </a:r>
            <a:r>
              <a:rPr lang="en-US" sz="4800" dirty="0" smtClean="0">
                <a:solidFill>
                  <a:srgbClr val="00B0F0"/>
                </a:solidFill>
              </a:rPr>
              <a:t>friend</a:t>
            </a:r>
            <a:r>
              <a:rPr lang="en-US" sz="4800" dirty="0" smtClean="0"/>
              <a:t>, he makes a genuine effort to defuse </a:t>
            </a:r>
            <a:r>
              <a:rPr lang="en-US" sz="4800" dirty="0" smtClean="0">
                <a:solidFill>
                  <a:srgbClr val="00B0F0"/>
                </a:solidFill>
              </a:rPr>
              <a:t>violent</a:t>
            </a:r>
            <a:r>
              <a:rPr lang="en-US" sz="4800" dirty="0" smtClean="0"/>
              <a:t> scenes in public places, though </a:t>
            </a:r>
            <a:r>
              <a:rPr lang="en-US" sz="4800" dirty="0" err="1" smtClean="0"/>
              <a:t>Mercutio</a:t>
            </a:r>
            <a:r>
              <a:rPr lang="en-US" sz="4800" dirty="0" smtClean="0"/>
              <a:t> accuses him of having a nasty </a:t>
            </a:r>
            <a:r>
              <a:rPr lang="en-US" sz="4800" dirty="0" smtClean="0">
                <a:solidFill>
                  <a:srgbClr val="00B0F0"/>
                </a:solidFill>
              </a:rPr>
              <a:t>temper</a:t>
            </a:r>
            <a:r>
              <a:rPr lang="en-US" sz="4800" dirty="0" smtClean="0"/>
              <a:t> in private. </a:t>
            </a:r>
            <a:endParaRPr lang="en-US" sz="4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Benvolio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8" y="1752600"/>
            <a:ext cx="8372498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7092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Prince </a:t>
            </a:r>
            <a:r>
              <a:rPr lang="en-US" dirty="0" err="1" smtClean="0"/>
              <a:t>Escalus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</a:t>
            </a:r>
            <a:r>
              <a:rPr lang="en-US" sz="4800" dirty="0" smtClean="0">
                <a:solidFill>
                  <a:srgbClr val="00B0F0"/>
                </a:solidFill>
              </a:rPr>
              <a:t>Prince</a:t>
            </a:r>
            <a:r>
              <a:rPr lang="en-US" sz="4800" dirty="0" smtClean="0"/>
              <a:t> of Verona. A </a:t>
            </a:r>
            <a:r>
              <a:rPr lang="en-US" sz="4800" dirty="0" smtClean="0">
                <a:solidFill>
                  <a:srgbClr val="00B0F0"/>
                </a:solidFill>
              </a:rPr>
              <a:t>kinsman</a:t>
            </a:r>
            <a:r>
              <a:rPr lang="en-US" sz="4800" dirty="0" smtClean="0"/>
              <a:t> of </a:t>
            </a:r>
            <a:r>
              <a:rPr lang="en-US" sz="4800" dirty="0" err="1" smtClean="0"/>
              <a:t>Mercutio</a:t>
            </a:r>
            <a:r>
              <a:rPr lang="en-US" sz="4800" dirty="0" smtClean="0"/>
              <a:t> and Paris. As the seat of political power in Verona, he is concerned about maintaining the public peace at all costs. </a:t>
            </a:r>
            <a:endParaRPr lang="en-US" sz="4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Prince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332" y="1828801"/>
            <a:ext cx="3908668" cy="455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9187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Sampson and Gregory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Two </a:t>
            </a:r>
            <a:r>
              <a:rPr lang="en-US" sz="4800" dirty="0" smtClean="0">
                <a:solidFill>
                  <a:srgbClr val="00B0F0"/>
                </a:solidFill>
              </a:rPr>
              <a:t>servants</a:t>
            </a:r>
            <a:r>
              <a:rPr lang="en-US" sz="4800" dirty="0" smtClean="0"/>
              <a:t> of the house of Capulet, who, like their master, </a:t>
            </a:r>
            <a:r>
              <a:rPr lang="en-US" sz="4800" dirty="0" smtClean="0">
                <a:solidFill>
                  <a:srgbClr val="00B0F0"/>
                </a:solidFill>
              </a:rPr>
              <a:t>hate the </a:t>
            </a:r>
            <a:r>
              <a:rPr lang="en-US" sz="4800" dirty="0" err="1" smtClean="0">
                <a:solidFill>
                  <a:srgbClr val="00B0F0"/>
                </a:solidFill>
              </a:rPr>
              <a:t>Montagues</a:t>
            </a:r>
            <a:r>
              <a:rPr lang="en-US" sz="4800" dirty="0" smtClean="0"/>
              <a:t>. At the beginning of the play, they successfully get some Montague men into a fight. </a:t>
            </a:r>
            <a:endParaRPr lang="en-US" sz="4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Rosaline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The</a:t>
            </a:r>
            <a:r>
              <a:rPr lang="en-US" sz="6600" dirty="0" smtClean="0">
                <a:solidFill>
                  <a:srgbClr val="00B0F0"/>
                </a:solidFill>
              </a:rPr>
              <a:t> woman </a:t>
            </a:r>
            <a:r>
              <a:rPr lang="en-US" sz="6600" dirty="0" smtClean="0"/>
              <a:t>with whom Romeo is </a:t>
            </a:r>
            <a:r>
              <a:rPr lang="en-US" sz="6600" dirty="0" smtClean="0">
                <a:solidFill>
                  <a:srgbClr val="00B0F0"/>
                </a:solidFill>
              </a:rPr>
              <a:t>infatuated</a:t>
            </a:r>
            <a:r>
              <a:rPr lang="en-US" sz="6600" dirty="0" smtClean="0"/>
              <a:t> at the beginning of the play. </a:t>
            </a:r>
            <a:endParaRPr lang="en-US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There are two </a:t>
            </a:r>
            <a:r>
              <a:rPr lang="en-US" sz="6000" dirty="0" smtClean="0">
                <a:solidFill>
                  <a:srgbClr val="00B0F0"/>
                </a:solidFill>
              </a:rPr>
              <a:t>families</a:t>
            </a:r>
            <a:r>
              <a:rPr lang="en-US" sz="6000" dirty="0" smtClean="0"/>
              <a:t> in </a:t>
            </a:r>
            <a:r>
              <a:rPr lang="en-US" sz="6000" i="1" dirty="0" smtClean="0"/>
              <a:t>Romeo and Juliet </a:t>
            </a:r>
            <a:r>
              <a:rPr lang="en-US" sz="6000" dirty="0" smtClean="0"/>
              <a:t>( Montague and</a:t>
            </a:r>
            <a:r>
              <a:rPr lang="en-US" sz="6000" dirty="0" smtClean="0">
                <a:solidFill>
                  <a:srgbClr val="00B0F0"/>
                </a:solidFill>
              </a:rPr>
              <a:t> Capulet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The </a:t>
            </a:r>
            <a:r>
              <a:rPr lang="en-US" sz="6000" dirty="0" smtClean="0">
                <a:solidFill>
                  <a:srgbClr val="00B0F0"/>
                </a:solidFill>
              </a:rPr>
              <a:t>two families </a:t>
            </a:r>
            <a:r>
              <a:rPr lang="en-US" sz="6000" dirty="0" smtClean="0"/>
              <a:t>hate each other.</a:t>
            </a:r>
            <a:endParaRPr lang="en-US" sz="6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Chorus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 </a:t>
            </a:r>
            <a:r>
              <a:rPr lang="en-US" sz="5400" dirty="0" smtClean="0">
                <a:solidFill>
                  <a:srgbClr val="00B0F0"/>
                </a:solidFill>
              </a:rPr>
              <a:t>single character </a:t>
            </a:r>
            <a:r>
              <a:rPr lang="en-US" sz="5400" dirty="0" smtClean="0"/>
              <a:t>who, as developed in Greek drama, functions as a </a:t>
            </a:r>
            <a:r>
              <a:rPr lang="en-US" sz="5400" dirty="0" smtClean="0">
                <a:solidFill>
                  <a:srgbClr val="00B0F0"/>
                </a:solidFill>
              </a:rPr>
              <a:t>narrator </a:t>
            </a:r>
            <a:r>
              <a:rPr lang="en-US" sz="5400" dirty="0" smtClean="0"/>
              <a:t>offering commentary on the play’s plot and themes. </a:t>
            </a:r>
            <a:endParaRPr lang="en-US" sz="5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7200" dirty="0"/>
              <a:t>a section or part of the play (like a chapter).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2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Where the action of a story or play occurs.</a:t>
            </a:r>
          </a:p>
        </p:txBody>
      </p:sp>
    </p:spTree>
    <p:extLst>
      <p:ext uri="{BB962C8B-B14F-4D97-AF65-F5344CB8AC3E}">
        <p14:creationId xmlns:p14="http://schemas.microsoft.com/office/powerpoint/2010/main" val="1073549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/>
              <a:t>The struggle or problems faced by the characters in the play or story.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98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A guess what will happen next in the story or play.</a:t>
            </a:r>
          </a:p>
        </p:txBody>
      </p:sp>
    </p:spTree>
    <p:extLst>
      <p:ext uri="{BB962C8B-B14F-4D97-AF65-F5344CB8AC3E}">
        <p14:creationId xmlns:p14="http://schemas.microsoft.com/office/powerpoint/2010/main" val="37440557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*Answer the questions at the bottom of your study sheet on a separate paper to hand in.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62131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Romeo Montague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 </a:t>
            </a:r>
            <a:r>
              <a:rPr lang="en-US" sz="5400" dirty="0" smtClean="0">
                <a:solidFill>
                  <a:srgbClr val="00B0F0"/>
                </a:solidFill>
              </a:rPr>
              <a:t>son</a:t>
            </a:r>
            <a:r>
              <a:rPr lang="en-US" sz="5400" dirty="0" smtClean="0"/>
              <a:t> and </a:t>
            </a:r>
            <a:r>
              <a:rPr lang="en-US" sz="5400" dirty="0" smtClean="0">
                <a:solidFill>
                  <a:srgbClr val="00B0F0"/>
                </a:solidFill>
              </a:rPr>
              <a:t>heir</a:t>
            </a:r>
            <a:r>
              <a:rPr lang="en-US" sz="5400" dirty="0" smtClean="0"/>
              <a:t> of Montague and Lady Montague. A young man of about </a:t>
            </a:r>
            <a:r>
              <a:rPr lang="en-US" sz="5400" dirty="0" smtClean="0">
                <a:solidFill>
                  <a:srgbClr val="00B0F0"/>
                </a:solidFill>
              </a:rPr>
              <a:t>sixteen</a:t>
            </a:r>
            <a:r>
              <a:rPr lang="en-US" sz="5400" dirty="0" smtClean="0"/>
              <a:t>, handsome, intelligent, and </a:t>
            </a:r>
            <a:r>
              <a:rPr lang="en-US" sz="5400" dirty="0" smtClean="0">
                <a:solidFill>
                  <a:srgbClr val="00B0F0"/>
                </a:solidFill>
              </a:rPr>
              <a:t>sensitive</a:t>
            </a:r>
            <a:r>
              <a:rPr lang="en-US" sz="5400" dirty="0" smtClean="0"/>
              <a:t>. 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Romeo Montague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96541"/>
            <a:ext cx="7772400" cy="518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358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Juliet Capulet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</a:t>
            </a:r>
            <a:r>
              <a:rPr lang="en-US" sz="4000" dirty="0" smtClean="0">
                <a:solidFill>
                  <a:srgbClr val="00B0F0"/>
                </a:solidFill>
              </a:rPr>
              <a:t>daughter</a:t>
            </a:r>
            <a:r>
              <a:rPr lang="en-US" sz="4000" dirty="0" smtClean="0"/>
              <a:t> of Capulet and Lady Capulet. A beautiful </a:t>
            </a:r>
            <a:r>
              <a:rPr lang="en-US" sz="4000" dirty="0" smtClean="0">
                <a:solidFill>
                  <a:srgbClr val="00B0F0"/>
                </a:solidFill>
              </a:rPr>
              <a:t>thirteen-year-old</a:t>
            </a:r>
            <a:r>
              <a:rPr lang="en-US" sz="4000" dirty="0" smtClean="0"/>
              <a:t> girl.  An innocent </a:t>
            </a:r>
            <a:r>
              <a:rPr lang="en-US" sz="4000" dirty="0" smtClean="0">
                <a:solidFill>
                  <a:srgbClr val="00B0F0"/>
                </a:solidFill>
              </a:rPr>
              <a:t>girl</a:t>
            </a:r>
            <a:r>
              <a:rPr lang="en-US" sz="4000" dirty="0" smtClean="0"/>
              <a:t> who has thought little about </a:t>
            </a:r>
            <a:r>
              <a:rPr lang="en-US" sz="4000" dirty="0" smtClean="0">
                <a:solidFill>
                  <a:srgbClr val="00B0F0"/>
                </a:solidFill>
              </a:rPr>
              <a:t>love</a:t>
            </a:r>
            <a:r>
              <a:rPr lang="en-US" sz="4000" dirty="0" smtClean="0"/>
              <a:t> and </a:t>
            </a:r>
            <a:r>
              <a:rPr lang="en-US" sz="4000" dirty="0" smtClean="0">
                <a:solidFill>
                  <a:srgbClr val="00B0F0"/>
                </a:solidFill>
              </a:rPr>
              <a:t>marriage</a:t>
            </a:r>
            <a:r>
              <a:rPr lang="en-US" sz="4000" dirty="0" smtClean="0"/>
              <a:t>, who  grows up quickly upon falling in love with Romeo, the son of her </a:t>
            </a:r>
            <a:r>
              <a:rPr lang="en-US" sz="4000" dirty="0" smtClean="0">
                <a:solidFill>
                  <a:srgbClr val="00B0F0"/>
                </a:solidFill>
              </a:rPr>
              <a:t>family’s great</a:t>
            </a:r>
            <a:r>
              <a:rPr lang="en-US" sz="4000" dirty="0" smtClean="0"/>
              <a:t> enemy. </a:t>
            </a:r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Juliet Capulet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94856"/>
            <a:ext cx="8038028" cy="536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442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Friar Lawrence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 </a:t>
            </a:r>
            <a:r>
              <a:rPr lang="en-US" sz="5400" dirty="0" smtClean="0">
                <a:solidFill>
                  <a:srgbClr val="00B0F0"/>
                </a:solidFill>
              </a:rPr>
              <a:t>Franciscan</a:t>
            </a:r>
            <a:r>
              <a:rPr lang="en-US" sz="5400" dirty="0" smtClean="0"/>
              <a:t> friar, </a:t>
            </a:r>
            <a:r>
              <a:rPr lang="en-US" sz="5400" dirty="0" smtClean="0">
                <a:solidFill>
                  <a:srgbClr val="00B0F0"/>
                </a:solidFill>
              </a:rPr>
              <a:t>friend</a:t>
            </a:r>
            <a:r>
              <a:rPr lang="en-US" sz="5400" dirty="0" smtClean="0"/>
              <a:t> to both Romeo and Juliet. Kind, </a:t>
            </a:r>
            <a:r>
              <a:rPr lang="en-US" sz="5400" dirty="0" smtClean="0">
                <a:solidFill>
                  <a:srgbClr val="00B0F0"/>
                </a:solidFill>
              </a:rPr>
              <a:t>civic-minded</a:t>
            </a:r>
            <a:r>
              <a:rPr lang="en-US" sz="5400" dirty="0" smtClean="0"/>
              <a:t>, a proponent of moderation, and always ready with a </a:t>
            </a:r>
            <a:r>
              <a:rPr lang="en-US" sz="5400" dirty="0" smtClean="0">
                <a:solidFill>
                  <a:srgbClr val="00B0F0"/>
                </a:solidFill>
              </a:rPr>
              <a:t>plan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Friar Lawrence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52" y="2057400"/>
            <a:ext cx="7448347" cy="415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0618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200</TotalTime>
  <Words>584</Words>
  <Application>Microsoft Office PowerPoint</Application>
  <PresentationFormat>On-screen Show (4:3)</PresentationFormat>
  <Paragraphs>60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Module</vt:lpstr>
      <vt:lpstr>Characters and Literary Elements</vt:lpstr>
      <vt:lpstr>Character</vt:lpstr>
      <vt:lpstr>Character Overview</vt:lpstr>
      <vt:lpstr>Romeo Montague</vt:lpstr>
      <vt:lpstr>Romeo Montague</vt:lpstr>
      <vt:lpstr>Juliet Capulet</vt:lpstr>
      <vt:lpstr>Juliet Capulet</vt:lpstr>
      <vt:lpstr>Friar Lawrence</vt:lpstr>
      <vt:lpstr>Friar Lawrence</vt:lpstr>
      <vt:lpstr>Mercutio</vt:lpstr>
      <vt:lpstr>Mercutio</vt:lpstr>
      <vt:lpstr>The Nurse</vt:lpstr>
      <vt:lpstr>Nurse</vt:lpstr>
      <vt:lpstr>Tybalt</vt:lpstr>
      <vt:lpstr>Tybalt</vt:lpstr>
      <vt:lpstr>Capulet</vt:lpstr>
      <vt:lpstr>Lady Capulet</vt:lpstr>
      <vt:lpstr>Lord and Lady Capulet</vt:lpstr>
      <vt:lpstr>Montague</vt:lpstr>
      <vt:lpstr>Lady Montague</vt:lpstr>
      <vt:lpstr>Lord and Lady Montague</vt:lpstr>
      <vt:lpstr>Paris</vt:lpstr>
      <vt:lpstr>Paris</vt:lpstr>
      <vt:lpstr>Benvolio</vt:lpstr>
      <vt:lpstr>Benvolio</vt:lpstr>
      <vt:lpstr>Prince Escalus</vt:lpstr>
      <vt:lpstr>The Prince</vt:lpstr>
      <vt:lpstr>Sampson and Gregory</vt:lpstr>
      <vt:lpstr>Rosaline</vt:lpstr>
      <vt:lpstr>The Chorus</vt:lpstr>
      <vt:lpstr>Scene</vt:lpstr>
      <vt:lpstr>Setting</vt:lpstr>
      <vt:lpstr>Conflict</vt:lpstr>
      <vt:lpstr>Prediction</vt:lpstr>
      <vt:lpstr>Exit Ticket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Characters</dc:title>
  <dc:creator>nytizer</dc:creator>
  <cp:lastModifiedBy>Nadja</cp:lastModifiedBy>
  <cp:revision>25</cp:revision>
  <dcterms:created xsi:type="dcterms:W3CDTF">2010-05-01T22:52:42Z</dcterms:created>
  <dcterms:modified xsi:type="dcterms:W3CDTF">2011-04-06T20:08:13Z</dcterms:modified>
</cp:coreProperties>
</file>